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9" r:id="rId3"/>
    <p:sldId id="270" r:id="rId4"/>
    <p:sldId id="268" r:id="rId5"/>
    <p:sldId id="257" r:id="rId6"/>
    <p:sldId id="258" r:id="rId7"/>
    <p:sldId id="261" r:id="rId8"/>
    <p:sldId id="259" r:id="rId9"/>
    <p:sldId id="260" r:id="rId10"/>
    <p:sldId id="262" r:id="rId11"/>
    <p:sldId id="263" r:id="rId12"/>
    <p:sldId id="264" r:id="rId13"/>
    <p:sldId id="265" r:id="rId14"/>
    <p:sldId id="266" r:id="rId15"/>
    <p:sldId id="267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5" autoAdjust="0"/>
    <p:restoredTop sz="94673"/>
  </p:normalViewPr>
  <p:slideViewPr>
    <p:cSldViewPr snapToGrid="0">
      <p:cViewPr varScale="1">
        <p:scale>
          <a:sx n="106" d="100"/>
          <a:sy n="106" d="100"/>
        </p:scale>
        <p:origin x="9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7DA96-8A63-4F41-A3D8-7D9E44576EC9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E2FF5-D67C-4C30-8C50-781D1765E8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466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7C3989-8684-A814-BB66-29812DB6A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9A4155-1FE3-1129-1444-056107B52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27387-2C6D-747E-BB4F-00CB2FF43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4337F-9A06-45EB-922B-22DDFACD4D73}" type="datetime1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BDE464-0680-79B2-0868-0CB793F5A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63030A-5794-E1A4-A49A-4FFA7C2AE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610B-05E4-4B9F-9530-AB71DB5C51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44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0FA5F-AA25-F63C-401B-6408E4CE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AB960C-83A7-7F3F-FBBC-41807C0C1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1E1B7-471B-F01C-259C-23DD34DF7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4E8B-5556-4CE9-B53D-199B82A73D4E}" type="datetime1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9C77F9-BDE7-ECF7-B95B-C54C8C7E5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D4461D-982F-6088-AB08-A231FFB1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610B-05E4-4B9F-9530-AB71DB5C51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202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F42D1D-6BB4-028E-2270-175626245D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2B4DA3-D9F5-3D17-ED79-FEA9F15A0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81B8F2-77EC-C4F2-D328-250360364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3FD5D-4EE3-4093-A05C-855A1535F696}" type="datetime1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2C7981-8C6B-3ADE-0742-68C0AB8D9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49823-912C-A4BD-BAAB-36D6CD7DA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610B-05E4-4B9F-9530-AB71DB5C51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91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01E60-258C-3492-FA01-4B7E2A89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CB90B5-4D8F-C047-F6BC-5CF8B251D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6A3E2-28F2-3DCE-CA12-2924ABB4E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BB4F-81BF-4E49-AED4-79E57D717BE5}" type="datetime1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ADC33-B91E-27BB-BE95-263F27F4C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B9C501-7385-A8B1-0481-77DE3FA86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610B-05E4-4B9F-9530-AB71DB5C51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492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4EDE7-97D9-2CAB-96E3-E070D2C16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562F5B-D66B-A48F-8338-0DE242B4B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3D44A1-3B14-5311-A61F-08BF11CD8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74793-FDBC-4E93-BA56-C91674953C31}" type="datetime1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083077-6E92-613E-475C-63946AB1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5E4672-F2C6-A4F6-6D24-DFC03F964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610B-05E4-4B9F-9530-AB71DB5C51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629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8988E-1DC8-54CE-2049-1327C29A5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798D26-94B5-C5A1-5AD3-9F3C9FC32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FC2553-DF96-D16D-C5DB-1441EB59F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A12ECF-C8E7-5300-4708-F4089849F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26FC9-B55A-4BBB-B6D9-DEAA650B198C}" type="datetime1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072AC2-5661-FE87-DB10-7469A78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5F99D5-BAA8-105B-7576-9D5F32F66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610B-05E4-4B9F-9530-AB71DB5C51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966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CA8B3-9728-15F4-F5CC-D3E70B89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CCE738-20DA-4A62-AD05-D17CEFE63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515263-8B2B-6219-32D9-8191DB77F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671316-073A-134F-8870-FECF51C3CF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BD0FB8-30AA-1EA4-2829-C1EE6569D0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0288A2-A829-FEC7-C501-6EF51F171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88D6-C764-49B3-87AF-C9F83E3BE9C2}" type="datetime1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7890B74-871F-377E-0D68-167C58F98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47D411-CFD5-E538-D80E-AC25ECE94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610B-05E4-4B9F-9530-AB71DB5C51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013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540A7-D5BE-9D73-87D7-A96A3670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4F38A1-E1C1-F3E4-CADA-654293C5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F8A0-3B40-4731-AC3C-09093A43DA1D}" type="datetime1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8E67BB-0C13-7C5A-1234-1147BA74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BBF51A-AF30-BCB0-F6F8-0EA460B3F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610B-05E4-4B9F-9530-AB71DB5C51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249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D5A2D5-5160-77E2-547E-C3B0B6BC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B2174-4679-4DA2-A107-A1F1F6175BD5}" type="datetime1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516A15-220D-A86E-29EA-93E4DFB8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ECBE-27B3-11FD-E979-3032A16A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610B-05E4-4B9F-9530-AB71DB5C51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41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83616-929F-7FE3-DF38-9EB719BC0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205CB4-03B5-63E6-8741-C3D5A4130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C793E9-B17E-458F-9F58-1EBCF8EE9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3CCBE9-A381-1093-A956-2F3148893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12646-9C5B-41D7-A077-EACD6D2F3EC8}" type="datetime1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73B5AA-F663-E06C-546A-22DAE70A9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263C05-B058-917F-E8DC-58495C0E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610B-05E4-4B9F-9530-AB71DB5C51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6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68159F-F312-6273-C788-9D2A03127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D1A00A-6830-C867-815D-4C8C40C599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B3D727-610C-40C5-7D81-5FA1CD215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8A0203-5143-4275-E78C-6AC9FCAC0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F734C-0E80-4120-9AA2-A11D4B7BB141}" type="datetime1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0A2DD5-1555-23C7-B55F-10554C335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E77CF2-09AF-97F0-1D83-FE0464AC9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610B-05E4-4B9F-9530-AB71DB5C51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656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B5701F-5F04-1B30-D99C-8468FE677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FB4637-D0B3-92FA-B13F-AE6F952AB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517A1C-3E33-9942-92AA-539D48759C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57CB2-E623-4EA1-A455-0C1F043F122C}" type="datetime1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FEA325-B4FD-D8E4-AE81-AEB432610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6DE948-4864-0B8C-5601-6B68081ABB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C610B-05E4-4B9F-9530-AB71DB5C51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14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1C24B4A-ABBD-5063-D859-C15D7E2ACFD1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High-level Architecture Document</a:t>
            </a:r>
          </a:p>
          <a:p>
            <a:pPr algn="ctr"/>
            <a:r>
              <a:rPr lang="en-US" altLang="ko-KR" dirty="0"/>
              <a:t>And Diagrams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778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8E7A4C-5062-779C-9450-E9DB22CF3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장점</a:t>
            </a:r>
            <a:endParaRPr lang="en-US" altLang="ko-KR" sz="2000" dirty="0"/>
          </a:p>
          <a:p>
            <a:r>
              <a:rPr lang="en-US" altLang="ko-KR" sz="2000" dirty="0"/>
              <a:t>UI </a:t>
            </a:r>
            <a:r>
              <a:rPr lang="ko-KR" altLang="en-US" sz="2000" dirty="0"/>
              <a:t>변경이 비즈니스 로직에 영향을 주지 않아 다양한 인터페이스를 적용할 수 있습니다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모델</a:t>
            </a:r>
            <a:r>
              <a:rPr lang="en-US" altLang="ko-KR" sz="2000" dirty="0"/>
              <a:t>, </a:t>
            </a:r>
            <a:r>
              <a:rPr lang="ko-KR" altLang="en-US" sz="2000" dirty="0"/>
              <a:t>뷰</a:t>
            </a:r>
            <a:r>
              <a:rPr lang="en-US" altLang="ko-KR" sz="2000" dirty="0"/>
              <a:t>, </a:t>
            </a:r>
            <a:r>
              <a:rPr lang="ko-KR" altLang="en-US" sz="2000" dirty="0"/>
              <a:t>컨트롤러 각각의 책임이 분리되어 있어 문제가 발생했을 때 원인을 신속하게 파악할 수 있습니다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모델 계층을 확장하여 기존의 흐름을 크게 변경하지 않고도 새로운 기능을 확장할 수 있습니다</a:t>
            </a:r>
            <a:r>
              <a:rPr lang="en-US" altLang="ko-KR" sz="2000" dirty="0"/>
              <a:t>. </a:t>
            </a:r>
          </a:p>
          <a:p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단점</a:t>
            </a:r>
            <a:endParaRPr lang="en-US" altLang="ko-KR" sz="2000" dirty="0"/>
          </a:p>
          <a:p>
            <a:r>
              <a:rPr lang="en-US" altLang="ko-KR" sz="2000" dirty="0"/>
              <a:t>MVC </a:t>
            </a:r>
            <a:r>
              <a:rPr lang="ko-KR" altLang="en-US" sz="2000" dirty="0"/>
              <a:t>패턴의 엄격한 구조로 인해 유연한 설계가 어려울 수 있습니다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코드의 양이 증가하여 개발 생산성이 저하될 수 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7FE4AD3-2CC9-41B3-1761-C5258328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Model-View-Controller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25622C-3C98-5E19-1563-C013A3A4F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610B-05E4-4B9F-9530-AB71DB5C510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083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FF184-1CBA-3EDB-A752-D325DC030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F8E1135-BC5D-FD6B-AC60-0FA3C18CE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Class Diagram - </a:t>
            </a:r>
            <a:r>
              <a:rPr lang="en-US" altLang="ko-KR" sz="2400" dirty="0" err="1"/>
              <a:t>JobApplication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1119D2-7C0D-4334-957A-70E0E68EA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75" y="1690688"/>
            <a:ext cx="6172200" cy="4699289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F0D304A-006E-044A-6C6A-2B61D64F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610B-05E4-4B9F-9530-AB71DB5C510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347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CB95E-1DA6-AC3F-5C8E-925FD5912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766802-92F3-1672-3AA9-4618939EA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Class Diagram - </a:t>
            </a:r>
            <a:r>
              <a:rPr lang="en-US" altLang="ko-KR" sz="2400" dirty="0" err="1"/>
              <a:t>JobPost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C8E0F6-4DDB-3420-92E0-7F5F231C4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353" y="1597663"/>
            <a:ext cx="7089672" cy="481269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FDC777-6BD3-4DA5-170F-8806793C7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610B-05E4-4B9F-9530-AB71DB5C510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680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19BFB-8133-3B48-7997-5174CEEB3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961FADD-D00E-C780-B5DF-9CA5AF34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Class Diagram - </a:t>
            </a:r>
            <a:r>
              <a:rPr lang="en-US" altLang="ko-KR" sz="2400" dirty="0"/>
              <a:t>User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2BBDD7-5B70-3946-6048-F0409F01B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938" y="1690688"/>
            <a:ext cx="6870123" cy="469063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0A2AF1-16A2-DA1D-4E4F-6DC6DF2CA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610B-05E4-4B9F-9530-AB71DB5C510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864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00F88-3B83-4301-C9DF-4136814E8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AA94727-63B6-AD4A-761C-F664BDE84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Class Diagram - </a:t>
            </a:r>
            <a:r>
              <a:rPr lang="en-US" altLang="ko-KR" sz="2400" dirty="0"/>
              <a:t>Resume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77C122-99B9-6FA1-9C09-AD13EF16A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1690688"/>
            <a:ext cx="7600950" cy="4672144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4CD214-D775-4A02-A5D6-C8470B37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610B-05E4-4B9F-9530-AB71DB5C510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402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0AC1C-766B-5715-588B-75D9C0BB8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567478A-4F06-ADA3-1A5C-3370B3263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Class Diagram - </a:t>
            </a:r>
            <a:r>
              <a:rPr lang="en-US" altLang="ko-KR" sz="2400" dirty="0" err="1"/>
              <a:t>etc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FC41A8-A8A4-A511-3FAC-038ADCFD5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5" y="1609725"/>
            <a:ext cx="6667500" cy="47625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AEE48E-61FA-E66C-B180-55BBF0024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610B-05E4-4B9F-9530-AB71DB5C510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888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8975-3ED3-86D0-9496-229D19C46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B7867BB-9DEC-5D9A-BBFE-BD5E90334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Sequence Diagram - </a:t>
            </a:r>
            <a:r>
              <a:rPr lang="en-US" altLang="ko-KR" sz="2400" dirty="0" err="1"/>
              <a:t>JobApplication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88E5303-28F2-49CC-3753-418A90353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610B-05E4-4B9F-9530-AB71DB5C510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9BFDA5-A278-65AA-04DD-0F12488C5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031" y="1495702"/>
            <a:ext cx="6019938" cy="536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96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C7825-C2BC-922E-EDA9-72EFD06FD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62EABDF-1275-3C2E-0948-A2BCA0C85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Sequence Diagram - </a:t>
            </a:r>
            <a:r>
              <a:rPr lang="en-US" altLang="ko-KR" sz="2400" dirty="0" err="1"/>
              <a:t>JobPost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2F90482-490B-64F9-7526-A77522DE0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610B-05E4-4B9F-9530-AB71DB5C510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2717CF-F9B4-7F79-6118-FDF508206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1657350"/>
            <a:ext cx="76835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26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7C789-2009-5ACE-84E4-00D44506C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55D051F-035B-3675-9E09-668BE6FC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Sequence Diagram - </a:t>
            </a:r>
            <a:r>
              <a:rPr lang="en-US" altLang="ko-KR" sz="2400" dirty="0" err="1"/>
              <a:t>ResumePost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349DE59-063C-D41E-14FA-32B08B4D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610B-05E4-4B9F-9530-AB71DB5C510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692377-51A4-B09E-1AA0-423572F8D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49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69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1B9ED-9938-B7D9-672F-596D35D85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2FD1950-D9DC-6FE5-A16C-E3B93290F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Sequence Diagram - </a:t>
            </a:r>
            <a:r>
              <a:rPr lang="en-US" altLang="ko-KR" sz="2400"/>
              <a:t>Auth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88833F6-C147-2556-6DFF-EBDCAD24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610B-05E4-4B9F-9530-AB71DB5C510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E0AA0D-6B38-CC4E-B9A9-75AFBABA1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920" y="1350175"/>
            <a:ext cx="3934160" cy="550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46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D0154-93FC-2EA0-CC3E-B912C185C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A9B98-FC25-2AB5-1808-787E2A28DB24}"/>
              </a:ext>
            </a:extLst>
          </p:cNvPr>
          <p:cNvSpPr txBox="1">
            <a:spLocks/>
          </p:cNvSpPr>
          <p:nvPr/>
        </p:nvSpPr>
        <p:spPr>
          <a:xfrm>
            <a:off x="742950" y="321219"/>
            <a:ext cx="62463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/>
              <a:t>Revision History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59F639F-9CDA-83A2-3B39-5775FEBB4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903046"/>
              </p:ext>
            </p:extLst>
          </p:nvPr>
        </p:nvGraphicFramePr>
        <p:xfrm>
          <a:off x="1321806" y="2316479"/>
          <a:ext cx="8838196" cy="297979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59255">
                  <a:extLst>
                    <a:ext uri="{9D8B030D-6E8A-4147-A177-3AD203B41FA5}">
                      <a16:colId xmlns:a16="http://schemas.microsoft.com/office/drawing/2014/main" val="3147809279"/>
                    </a:ext>
                  </a:extLst>
                </a:gridCol>
                <a:gridCol w="1738266">
                  <a:extLst>
                    <a:ext uri="{9D8B030D-6E8A-4147-A177-3AD203B41FA5}">
                      <a16:colId xmlns:a16="http://schemas.microsoft.com/office/drawing/2014/main" val="3724043353"/>
                    </a:ext>
                  </a:extLst>
                </a:gridCol>
                <a:gridCol w="4888871">
                  <a:extLst>
                    <a:ext uri="{9D8B030D-6E8A-4147-A177-3AD203B41FA5}">
                      <a16:colId xmlns:a16="http://schemas.microsoft.com/office/drawing/2014/main" val="2100320311"/>
                    </a:ext>
                  </a:extLst>
                </a:gridCol>
                <a:gridCol w="1151804">
                  <a:extLst>
                    <a:ext uri="{9D8B030D-6E8A-4147-A177-3AD203B41FA5}">
                      <a16:colId xmlns:a16="http://schemas.microsoft.com/office/drawing/2014/main" val="56387659"/>
                    </a:ext>
                  </a:extLst>
                </a:gridCol>
              </a:tblGrid>
              <a:tr h="49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version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Author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118941"/>
                  </a:ext>
                </a:extLst>
              </a:tr>
              <a:tr h="49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0.0.1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임진우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최초작성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24.11.18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317669"/>
                  </a:ext>
                </a:extLst>
              </a:tr>
              <a:tr h="496633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823501"/>
                  </a:ext>
                </a:extLst>
              </a:tr>
              <a:tr h="496633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121911"/>
                  </a:ext>
                </a:extLst>
              </a:tr>
              <a:tr h="496633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822477"/>
                  </a:ext>
                </a:extLst>
              </a:tr>
              <a:tr h="496633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75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129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BABAB-29EB-01E3-3AA8-E9FFF67A5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33F32-CD71-AED8-CFBF-660F25593DC7}"/>
              </a:ext>
            </a:extLst>
          </p:cNvPr>
          <p:cNvSpPr txBox="1">
            <a:spLocks/>
          </p:cNvSpPr>
          <p:nvPr/>
        </p:nvSpPr>
        <p:spPr>
          <a:xfrm>
            <a:off x="742950" y="321219"/>
            <a:ext cx="62463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/>
              <a:t>Table of Contents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3977E38-FBCF-8A4B-6682-040CF821FE2F}"/>
              </a:ext>
            </a:extLst>
          </p:cNvPr>
          <p:cNvSpPr txBox="1">
            <a:spLocks/>
          </p:cNvSpPr>
          <p:nvPr/>
        </p:nvSpPr>
        <p:spPr>
          <a:xfrm>
            <a:off x="742950" y="2595919"/>
            <a:ext cx="3258682" cy="22201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800" dirty="0"/>
              <a:t>Client-Server (3-Tier-style)                  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800" dirty="0"/>
              <a:t>Model-View-Controller	                      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800" dirty="0"/>
              <a:t>Class Diagram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800" dirty="0"/>
              <a:t>Sequence </a:t>
            </a:r>
            <a:r>
              <a:rPr lang="en-US" altLang="ko-KR" sz="1800" dirty="0" err="1"/>
              <a:t>Diagaram</a:t>
            </a:r>
            <a:endParaRPr lang="en-US" altLang="ko-KR" sz="1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5114A55-D2C3-48AF-21AA-47F9D03726C3}"/>
              </a:ext>
            </a:extLst>
          </p:cNvPr>
          <p:cNvCxnSpPr>
            <a:cxnSpLocks/>
          </p:cNvCxnSpPr>
          <p:nvPr/>
        </p:nvCxnSpPr>
        <p:spPr>
          <a:xfrm>
            <a:off x="4001632" y="2960483"/>
            <a:ext cx="1837853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7CF14B1-5D69-4A23-7A24-DA491BE596B1}"/>
              </a:ext>
            </a:extLst>
          </p:cNvPr>
          <p:cNvCxnSpPr>
            <a:cxnSpLocks/>
          </p:cNvCxnSpPr>
          <p:nvPr/>
        </p:nvCxnSpPr>
        <p:spPr>
          <a:xfrm flipV="1">
            <a:off x="2788467" y="4072247"/>
            <a:ext cx="3051017" cy="150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FD127D1-F6FD-E73B-96EE-02BD00F123E0}"/>
              </a:ext>
            </a:extLst>
          </p:cNvPr>
          <p:cNvCxnSpPr>
            <a:cxnSpLocks/>
          </p:cNvCxnSpPr>
          <p:nvPr/>
        </p:nvCxnSpPr>
        <p:spPr>
          <a:xfrm>
            <a:off x="3603279" y="3528589"/>
            <a:ext cx="2236206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0D66C205-FC44-FAFD-00B7-A27CCFFC889D}"/>
              </a:ext>
            </a:extLst>
          </p:cNvPr>
          <p:cNvSpPr txBox="1">
            <a:spLocks/>
          </p:cNvSpPr>
          <p:nvPr/>
        </p:nvSpPr>
        <p:spPr>
          <a:xfrm>
            <a:off x="5906161" y="2683084"/>
            <a:ext cx="512746" cy="2162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dirty="0"/>
              <a:t>5</a:t>
            </a:r>
          </a:p>
          <a:p>
            <a:pPr>
              <a:lnSpc>
                <a:spcPct val="229000"/>
              </a:lnSpc>
            </a:pPr>
            <a:r>
              <a:rPr lang="en-US" altLang="ko-KR" sz="1800" dirty="0"/>
              <a:t>8</a:t>
            </a:r>
          </a:p>
          <a:p>
            <a:pPr>
              <a:lnSpc>
                <a:spcPct val="200000"/>
              </a:lnSpc>
            </a:pPr>
            <a:r>
              <a:rPr lang="en-US" altLang="ko-KR" sz="1800" dirty="0"/>
              <a:t>11</a:t>
            </a:r>
          </a:p>
          <a:p>
            <a:pPr>
              <a:lnSpc>
                <a:spcPct val="200000"/>
              </a:lnSpc>
            </a:pPr>
            <a:r>
              <a:rPr lang="en-US" altLang="ko-KR" sz="1800" dirty="0"/>
              <a:t>16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21C9964-E584-98E5-0722-40686E301E2D}"/>
              </a:ext>
            </a:extLst>
          </p:cNvPr>
          <p:cNvCxnSpPr>
            <a:cxnSpLocks/>
          </p:cNvCxnSpPr>
          <p:nvPr/>
        </p:nvCxnSpPr>
        <p:spPr>
          <a:xfrm>
            <a:off x="3395051" y="4644574"/>
            <a:ext cx="2444433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652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BCB0-A8FC-95BC-BFE6-68294B664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8D57A62-58FD-AD2A-1747-2AF3FA1CA91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/>
              <a:t>Client-Server(3-tier-style), MVC architecture </a:t>
            </a:r>
            <a:r>
              <a:rPr lang="ko-KR" altLang="en-US" sz="2000" dirty="0"/>
              <a:t>선정 이유</a:t>
            </a:r>
            <a:endParaRPr lang="en-US" altLang="ko-KR" sz="2000" dirty="0"/>
          </a:p>
          <a:p>
            <a:pPr algn="l"/>
            <a:endParaRPr lang="en-US" altLang="ko-KR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/>
              <a:t>다수의 사용자에게 서비스를 제공할 수 있도록 서비스를 확장하는 것이 용이함</a:t>
            </a:r>
            <a:endParaRPr lang="en-US" altLang="ko-KR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/>
              <a:t>모듈화를 통해 각 컴포넌트들의 책임을 분리하여 효율적으로 개발하고 테스트할 수 있음</a:t>
            </a:r>
            <a:endParaRPr lang="en-US" altLang="ko-KR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16AD9B-1DEA-087F-F295-A8BE91D5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610B-05E4-4B9F-9530-AB71DB5C510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369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99552-9B65-30C1-5C97-FC5530C58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321219"/>
            <a:ext cx="10515600" cy="1325563"/>
          </a:xfrm>
        </p:spPr>
        <p:txBody>
          <a:bodyPr/>
          <a:lstStyle/>
          <a:p>
            <a:r>
              <a:rPr lang="en-US" altLang="ko-KR" dirty="0"/>
              <a:t>Client-Server (3-Tier-style)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319FCD-C41A-DFC3-A058-3303ACA81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1302012"/>
            <a:ext cx="10315575" cy="523476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E97FAF-CC62-C937-F39A-33D665DB7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610B-05E4-4B9F-9530-AB71DB5C510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070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D9D7A-17CB-9E9B-46D9-78FFDD852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000" dirty="0"/>
              <a:t>전체적인 시나리오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사용자가 알바시대 메인 페이지에 접속하여 채용정보 페이지에서 필터링 기능을 사용하여 원하는 조건에 맞는 알바 정보를 검색</a:t>
            </a:r>
            <a:endParaRPr lang="en-US" altLang="ko-KR" sz="20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비즈니스 계층은 퍼시스턴스</a:t>
            </a:r>
            <a:r>
              <a:rPr lang="en-US" altLang="ko-KR" sz="2000" dirty="0"/>
              <a:t>/</a:t>
            </a:r>
            <a:r>
              <a:rPr lang="ko-KR" altLang="en-US" sz="2000" dirty="0"/>
              <a:t>데이터 계층에 필요한 데이터를 요청</a:t>
            </a:r>
            <a:endParaRPr lang="en-US" altLang="ko-KR" sz="20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퍼시스턴스</a:t>
            </a:r>
            <a:r>
              <a:rPr lang="en-US" altLang="ko-KR" sz="2000" dirty="0"/>
              <a:t>/</a:t>
            </a:r>
            <a:r>
              <a:rPr lang="ko-KR" altLang="en-US" sz="2000" dirty="0"/>
              <a:t>데이터 계층은 동적 쿼리를 생성하여 데이터베이스에서 데이터를 조회하고 결과를 비즈니스 계층에게 반환</a:t>
            </a:r>
            <a:endParaRPr lang="en-US" altLang="ko-KR" sz="20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비즈니스 계층은 퍼시스턴스</a:t>
            </a:r>
            <a:r>
              <a:rPr lang="en-US" altLang="ko-KR" sz="2000" dirty="0"/>
              <a:t>/</a:t>
            </a:r>
            <a:r>
              <a:rPr lang="ko-KR" altLang="en-US" sz="2000" dirty="0"/>
              <a:t>데이터 계층에서</a:t>
            </a:r>
            <a:r>
              <a:rPr lang="en-US" altLang="ko-KR" sz="2000" dirty="0"/>
              <a:t> </a:t>
            </a:r>
            <a:r>
              <a:rPr lang="ko-KR" altLang="en-US" sz="2000" dirty="0"/>
              <a:t>받은 데이터를 가공하거나 추가 로직을 적용한 후 프레젠테이션 계층에 전달</a:t>
            </a:r>
            <a:endParaRPr lang="en-US" altLang="ko-KR" sz="20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프레젠테이션 계층은 필터링 된 채용정보를 사용자에게 표시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50AD9DA-C3BE-5CB2-39F9-32C3E4C5F2E6}"/>
              </a:ext>
            </a:extLst>
          </p:cNvPr>
          <p:cNvSpPr txBox="1">
            <a:spLocks/>
          </p:cNvSpPr>
          <p:nvPr/>
        </p:nvSpPr>
        <p:spPr>
          <a:xfrm>
            <a:off x="742950" y="321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Client-Server (3-Tier-style)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16ED4D-64AC-76C9-A496-9C6E49503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610B-05E4-4B9F-9530-AB71DB5C510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88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781197-07E5-17FC-4721-83DADC3AD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장점</a:t>
            </a:r>
            <a:endParaRPr lang="en-US" altLang="ko-KR" sz="2000" dirty="0"/>
          </a:p>
          <a:p>
            <a:r>
              <a:rPr lang="ko-KR" altLang="en-US" sz="2000" dirty="0"/>
              <a:t>계층 별로 개발을 분담할 수 있어 효율적인 개발이 가능합니다</a:t>
            </a:r>
            <a:r>
              <a:rPr lang="en-US" altLang="ko-KR" sz="2000" dirty="0"/>
              <a:t>.(FE: </a:t>
            </a:r>
            <a:r>
              <a:rPr lang="ko-KR" altLang="en-US" sz="2000" dirty="0"/>
              <a:t>프레젠테이션 계층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BE: </a:t>
            </a:r>
            <a:r>
              <a:rPr lang="ko-KR" altLang="en-US" sz="2000" dirty="0"/>
              <a:t>비즈니스</a:t>
            </a:r>
            <a:r>
              <a:rPr lang="en-US" altLang="ko-KR" sz="2000" dirty="0"/>
              <a:t>, </a:t>
            </a:r>
            <a:r>
              <a:rPr lang="ko-KR" altLang="en-US" sz="2000" dirty="0"/>
              <a:t>퍼시스턴스</a:t>
            </a:r>
            <a:r>
              <a:rPr lang="en-US" altLang="ko-KR" sz="2000" dirty="0"/>
              <a:t>/</a:t>
            </a:r>
            <a:r>
              <a:rPr lang="ko-KR" altLang="en-US" sz="2000" dirty="0"/>
              <a:t>데이터 계층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특정 계층의 부하가 증가할 경우 해당 계층만 독립적으로 확장이 가능합니다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각 계층 별로 테스트를 수행할 수 있어 효율적으로 디버깅할 수 있습니다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단점</a:t>
            </a:r>
            <a:endParaRPr lang="en-US" altLang="ko-KR" sz="2000" dirty="0"/>
          </a:p>
          <a:p>
            <a:r>
              <a:rPr lang="ko-KR" altLang="en-US" sz="2000" dirty="0"/>
              <a:t>여러 계층을 관리해야 하므로 프로젝트 관리의 부담이 증가합니다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계층마다 데이터를 전달하고 처리하는 시간이 추가되어 응답 시간이 늘어날 수 있습니다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34CAC2E-94E4-6439-65FA-72372CD48F05}"/>
              </a:ext>
            </a:extLst>
          </p:cNvPr>
          <p:cNvSpPr txBox="1">
            <a:spLocks/>
          </p:cNvSpPr>
          <p:nvPr/>
        </p:nvSpPr>
        <p:spPr>
          <a:xfrm>
            <a:off x="742950" y="321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Client-Server (3-Tier-style)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E72382-9A63-1617-082D-F57E28166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610B-05E4-4B9F-9530-AB71DB5C510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134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514A4-452A-D5E7-D056-4A7B05C5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Model-View-Controller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8EFCAB-E088-65AC-5051-2FE1E41E7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537607"/>
            <a:ext cx="7448550" cy="532039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5BB86A-7894-20BB-6701-59E2054CB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610B-05E4-4B9F-9530-AB71DB5C510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823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6C5271-C82B-93AE-5377-B041C2A19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전체적인 시나리오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프레젠테이션 계층에서 컨트롤러로 요청을 전달</a:t>
            </a:r>
            <a:endParaRPr lang="en-US" altLang="ko-KR" sz="20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컨트롤러는 해당 요청을 처리하기 위해 서비스 클래스를 호출</a:t>
            </a:r>
            <a:endParaRPr lang="en-US" altLang="ko-KR" sz="20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서비스 클래스는 필요한 모델을 이용하여 비즈니스 로직을 수행</a:t>
            </a:r>
            <a:endParaRPr lang="en-US" altLang="ko-KR" sz="20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처리 결과를 </a:t>
            </a:r>
            <a:r>
              <a:rPr lang="en-US" altLang="ko-KR" sz="2000" dirty="0"/>
              <a:t>DTO </a:t>
            </a:r>
            <a:r>
              <a:rPr lang="ko-KR" altLang="en-US" sz="2000" dirty="0"/>
              <a:t>형태로 변환하고</a:t>
            </a:r>
            <a:r>
              <a:rPr lang="en-US" altLang="ko-KR" sz="2000" dirty="0"/>
              <a:t>, </a:t>
            </a:r>
            <a:r>
              <a:rPr lang="ko-KR" altLang="en-US" sz="2000" dirty="0"/>
              <a:t>뷰를 통해 프레젠테이션 계층에 전달</a:t>
            </a:r>
            <a:endParaRPr lang="en-US" altLang="ko-KR" sz="20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프레젠테이션 계층은 전달받은 데이터를 사용자에게 표시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F940928-59C3-12CD-9455-43ACC09BC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Model-View-Controller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58DB8E-D822-E281-B520-60186452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610B-05E4-4B9F-9530-AB71DB5C510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058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370</Words>
  <Application>Microsoft Office PowerPoint</Application>
  <PresentationFormat>와이드스크린</PresentationFormat>
  <Paragraphs>85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Client-Server (3-Tier-style)</vt:lpstr>
      <vt:lpstr>PowerPoint 프레젠테이션</vt:lpstr>
      <vt:lpstr>PowerPoint 프레젠테이션</vt:lpstr>
      <vt:lpstr>Model-View-Controller</vt:lpstr>
      <vt:lpstr>Model-View-Controller</vt:lpstr>
      <vt:lpstr>Model-View-Controller</vt:lpstr>
      <vt:lpstr>Class Diagram - JobApplication</vt:lpstr>
      <vt:lpstr>Class Diagram - JobPost</vt:lpstr>
      <vt:lpstr>Class Diagram - User</vt:lpstr>
      <vt:lpstr>Class Diagram - Resume</vt:lpstr>
      <vt:lpstr>Class Diagram - etc</vt:lpstr>
      <vt:lpstr>Sequence Diagram - JobApplication</vt:lpstr>
      <vt:lpstr>Sequence Diagram - JobPost</vt:lpstr>
      <vt:lpstr>Sequence Diagram - ResumePost</vt:lpstr>
      <vt:lpstr>Sequence Diagram - Auth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제임스 서</dc:creator>
  <cp:lastModifiedBy>임진우</cp:lastModifiedBy>
  <cp:revision>86</cp:revision>
  <dcterms:created xsi:type="dcterms:W3CDTF">2024-11-11T14:39:53Z</dcterms:created>
  <dcterms:modified xsi:type="dcterms:W3CDTF">2024-11-18T11:48:30Z</dcterms:modified>
</cp:coreProperties>
</file>